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262" r:id="rId3"/>
    <p:sldId id="303" r:id="rId4"/>
    <p:sldId id="265" r:id="rId5"/>
    <p:sldId id="281" r:id="rId6"/>
    <p:sldId id="286" r:id="rId7"/>
    <p:sldId id="282" r:id="rId8"/>
    <p:sldId id="283" r:id="rId9"/>
    <p:sldId id="278" r:id="rId10"/>
    <p:sldId id="284" r:id="rId11"/>
    <p:sldId id="285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24" r:id="rId20"/>
    <p:sldId id="290" r:id="rId21"/>
    <p:sldId id="291" r:id="rId22"/>
    <p:sldId id="293" r:id="rId23"/>
    <p:sldId id="294" r:id="rId24"/>
    <p:sldId id="295" r:id="rId25"/>
    <p:sldId id="292" r:id="rId26"/>
    <p:sldId id="297" r:id="rId27"/>
    <p:sldId id="298" r:id="rId28"/>
    <p:sldId id="299" r:id="rId29"/>
    <p:sldId id="300" r:id="rId30"/>
    <p:sldId id="301" r:id="rId31"/>
    <p:sldId id="302" r:id="rId32"/>
    <p:sldId id="307" r:id="rId33"/>
    <p:sldId id="313" r:id="rId34"/>
    <p:sldId id="314" r:id="rId35"/>
    <p:sldId id="315" r:id="rId36"/>
    <p:sldId id="336" r:id="rId37"/>
    <p:sldId id="33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6" r:id="rId47"/>
    <p:sldId id="327" r:id="rId48"/>
    <p:sldId id="331" r:id="rId49"/>
    <p:sldId id="332" r:id="rId50"/>
    <p:sldId id="328" r:id="rId51"/>
    <p:sldId id="333" r:id="rId52"/>
    <p:sldId id="325" r:id="rId53"/>
    <p:sldId id="275" r:id="rId54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88139" autoAdjust="0"/>
  </p:normalViewPr>
  <p:slideViewPr>
    <p:cSldViewPr>
      <p:cViewPr varScale="1">
        <p:scale>
          <a:sx n="85" d="100"/>
          <a:sy n="85" d="100"/>
        </p:scale>
        <p:origin x="942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6/3/2017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8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2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5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6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3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8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0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59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4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90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1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6/3/2017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lang="en-US" smtClean="0"/>
              <a:pPr/>
              <a:t>6/3/2017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6/3/2017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2038350"/>
          </a:xfrm>
        </p:spPr>
        <p:txBody>
          <a:bodyPr>
            <a:normAutofit/>
          </a:bodyPr>
          <a:lstStyle/>
          <a:p>
            <a:r>
              <a:rPr lang="en-US" dirty="0" smtClean="0"/>
              <a:t>Android application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( Image Steganography + Slow Loris dos Attack Implementation )</a:t>
            </a:r>
            <a:endParaRPr lang="en-US" sz="1800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Ayush Nigam (22), Nabhiraj Jain {CSE  6</a:t>
            </a:r>
            <a:r>
              <a:rPr lang="en-US" baseline="30000" dirty="0" smtClean="0"/>
              <a:t>th</a:t>
            </a:r>
            <a:r>
              <a:rPr lang="en-US" dirty="0" smtClean="0"/>
              <a:t> Semester}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62915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Minor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48615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Submitted To:</a:t>
            </a:r>
          </a:p>
          <a:p>
            <a:r>
              <a:rPr lang="en-US" dirty="0" smtClean="0"/>
              <a:t>Ms. Monika Agrawal</a:t>
            </a:r>
          </a:p>
          <a:p>
            <a:r>
              <a:rPr lang="en-US" dirty="0" smtClean="0"/>
              <a:t>Ms. Rupali Dubey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Software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Requirement: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Android Operating System Version 4 and above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1" y="3257550"/>
            <a:ext cx="18288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35706"/>
            <a:ext cx="1610638" cy="1547060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2819400" y="3409950"/>
            <a:ext cx="3657600" cy="457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36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Hardware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Requirements: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Android device with: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Minimum of 512 MB Random Access Memory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Data Connectivity Feature of type 2G or above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Multi core processor with minimum base frequency of 0.9 Giga Hertz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5190"/>
            <a:ext cx="1752600" cy="1472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7434"/>
            <a:ext cx="2689578" cy="141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390147"/>
            <a:ext cx="1510885" cy="16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PROPOSED MODEL </a:t>
            </a:r>
            <a:r>
              <a:rPr lang="en-IN" sz="2200" dirty="0" smtClean="0"/>
              <a:t>(Waterfall Model)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6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" y="0"/>
            <a:ext cx="91368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TECHNOLOGY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1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Front End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XML 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smtClean="0"/>
              <a:t>Extensible Mark-up </a:t>
            </a:r>
            <a:r>
              <a:rPr lang="en-IN" sz="1600" dirty="0"/>
              <a:t>Language (XML) is a </a:t>
            </a:r>
            <a:r>
              <a:rPr lang="en-IN" sz="1600" dirty="0" smtClean="0"/>
              <a:t>mark-up </a:t>
            </a:r>
            <a:r>
              <a:rPr lang="en-IN" sz="1600" dirty="0"/>
              <a:t>language that defines a set of rules for </a:t>
            </a:r>
            <a:r>
              <a:rPr lang="en-IN" sz="1600" dirty="0" smtClean="0"/>
              <a:t>encoding documents </a:t>
            </a:r>
            <a:r>
              <a:rPr lang="en-IN" sz="1600" dirty="0"/>
              <a:t>in a format that is both human-readable and machine-readable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45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Back End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Following back end technologies are used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Java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700" dirty="0" err="1" smtClean="0"/>
              <a:t>Gradle</a:t>
            </a:r>
            <a:r>
              <a:rPr lang="en-US" sz="1700" dirty="0" smtClean="0"/>
              <a:t> Scripts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Android Libraries</a:t>
            </a:r>
          </a:p>
        </p:txBody>
      </p:sp>
    </p:spTree>
    <p:extLst>
      <p:ext uri="{BB962C8B-B14F-4D97-AF65-F5344CB8AC3E}">
        <p14:creationId xmlns:p14="http://schemas.microsoft.com/office/powerpoint/2010/main" val="2896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SOFTWARE AND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1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Software and Tools 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Software and Tools used are as follows: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Android Studio IDE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Android Software Development Kit (SDK)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1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6477000" cy="2038350"/>
          </a:xfrm>
        </p:spPr>
        <p:txBody>
          <a:bodyPr/>
          <a:lstStyle/>
          <a:p>
            <a:r>
              <a:rPr lang="en-US" dirty="0" smtClean="0"/>
              <a:t>UML DIAGRAMS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….From 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I</a:t>
            </a:r>
            <a:r>
              <a:rPr lang="en-US" i="1" dirty="0" smtClean="0"/>
              <a:t>ntroduction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0" y="1901314"/>
            <a:ext cx="3657600" cy="8267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82880" rIns="182880" bIns="91440" rtlCol="0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sz="1400" b="1" dirty="0" smtClean="0"/>
              <a:t>Steganography : </a:t>
            </a:r>
            <a:r>
              <a:rPr lang="en-IN" sz="1400" b="1" dirty="0"/>
              <a:t>the practice of concealing messages or information within other non-secret text or data.</a:t>
            </a:r>
            <a:endParaRPr lang="en-US" sz="1400" b="1" dirty="0" smtClean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3962400" cy="3352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This project includes the implementation of Steganography and Slow Loris-</a:t>
            </a:r>
            <a:r>
              <a:rPr lang="en-US" sz="2000" dirty="0" err="1" smtClean="0"/>
              <a:t>DoS</a:t>
            </a:r>
            <a:r>
              <a:rPr lang="en-US" sz="2000" dirty="0" smtClean="0"/>
              <a:t> attack in the Android Operating System Environment.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1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3800" y="819150"/>
            <a:ext cx="198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Java APIs</a:t>
            </a:r>
            <a:endParaRPr lang="en-IN" sz="4800" b="1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3800" y="81915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92D050"/>
                </a:solidFill>
                <a:latin typeface="Arial Black" panose="020B0A04020102020204" pitchFamily="34" charset="0"/>
              </a:rPr>
              <a:t>Android APIs</a:t>
            </a:r>
            <a:endParaRPr lang="en-IN" sz="2400" b="1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759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74415" y="1091575"/>
            <a:ext cx="198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U</a:t>
            </a:r>
            <a:r>
              <a:rPr lang="en-IN" sz="2400" b="1" dirty="0" smtClean="0">
                <a:solidFill>
                  <a:srgbClr val="DC10CD"/>
                </a:solidFill>
                <a:latin typeface="Arial Black" panose="020B0A04020102020204" pitchFamily="34" charset="0"/>
              </a:rPr>
              <a:t>S</a:t>
            </a:r>
            <a:r>
              <a:rPr lang="en-IN" sz="24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E</a:t>
            </a:r>
            <a:r>
              <a:rPr lang="en-IN" sz="2400" b="1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R </a:t>
            </a:r>
            <a:r>
              <a:rPr lang="en-IN" sz="2400" b="1" dirty="0" smtClean="0">
                <a:latin typeface="Arial Black" panose="020B0A04020102020204" pitchFamily="34" charset="0"/>
              </a:rPr>
              <a:t>Defined Java Classes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15" y="5681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 rot="16200000" flipH="1">
            <a:off x="5635038" y="1203919"/>
            <a:ext cx="2750730" cy="1981199"/>
          </a:xfrm>
          <a:prstGeom prst="bentConnector3">
            <a:avLst>
              <a:gd name="adj1" fmla="val 80923"/>
            </a:avLst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>
            <a:off x="4516859" y="2017293"/>
            <a:ext cx="2396284" cy="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89278" y="819151"/>
            <a:ext cx="3320" cy="22097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57800" y="819151"/>
            <a:ext cx="0" cy="2209799"/>
          </a:xfrm>
          <a:prstGeom prst="line">
            <a:avLst/>
          </a:prstGeom>
          <a:ln>
            <a:solidFill>
              <a:srgbClr val="DC10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810000" y="2266950"/>
            <a:ext cx="1447800" cy="762000"/>
          </a:xfrm>
          <a:prstGeom prst="line">
            <a:avLst/>
          </a:prstGeom>
          <a:ln>
            <a:solidFill>
              <a:srgbClr val="DC10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0"/>
          </p:cNvCxnSpPr>
          <p:nvPr/>
        </p:nvCxnSpPr>
        <p:spPr>
          <a:xfrm flipH="1">
            <a:off x="3404808" y="2266950"/>
            <a:ext cx="437282" cy="497659"/>
          </a:xfrm>
          <a:prstGeom prst="line">
            <a:avLst/>
          </a:prstGeom>
          <a:ln>
            <a:solidFill>
              <a:srgbClr val="DC10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828301" y="895350"/>
            <a:ext cx="1459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789277" y="1156153"/>
            <a:ext cx="1459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800600" y="135255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4800600" y="1562636"/>
            <a:ext cx="1447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749915" y="1769652"/>
            <a:ext cx="1498485" cy="12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44746" y="2227753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764258" y="1988662"/>
            <a:ext cx="1484142" cy="12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771344" y="2433384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754502" y="2872014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767011" y="2643165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742803" y="1513599"/>
            <a:ext cx="152400" cy="1524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5939494" y="2796252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5946583" y="1951966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5943039" y="1711614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5946583" y="1277886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5939494" y="826681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/>
          <p:cNvSpPr/>
          <p:nvPr/>
        </p:nvSpPr>
        <p:spPr>
          <a:xfrm>
            <a:off x="5646153" y="2797242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/>
          <p:cNvSpPr/>
          <p:nvPr/>
        </p:nvSpPr>
        <p:spPr>
          <a:xfrm>
            <a:off x="5659028" y="2404381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/>
          <p:cNvSpPr/>
          <p:nvPr/>
        </p:nvSpPr>
        <p:spPr>
          <a:xfrm>
            <a:off x="5652449" y="2187603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/>
          <p:cNvSpPr/>
          <p:nvPr/>
        </p:nvSpPr>
        <p:spPr>
          <a:xfrm>
            <a:off x="5659500" y="1951966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/>
          <p:cNvSpPr/>
          <p:nvPr/>
        </p:nvSpPr>
        <p:spPr>
          <a:xfrm>
            <a:off x="5659500" y="1735188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5659500" y="1512938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/>
          <p:cNvSpPr/>
          <p:nvPr/>
        </p:nvSpPr>
        <p:spPr>
          <a:xfrm>
            <a:off x="5652449" y="1282300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/>
          <p:cNvSpPr/>
          <p:nvPr/>
        </p:nvSpPr>
        <p:spPr>
          <a:xfrm>
            <a:off x="5659500" y="1082276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/>
          <p:cNvSpPr/>
          <p:nvPr/>
        </p:nvSpPr>
        <p:spPr>
          <a:xfrm>
            <a:off x="5657568" y="830543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/>
        </p:nvSpPr>
        <p:spPr>
          <a:xfrm>
            <a:off x="5199533" y="2371373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/>
          <p:cNvSpPr/>
          <p:nvPr/>
        </p:nvSpPr>
        <p:spPr>
          <a:xfrm>
            <a:off x="5201731" y="2157103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/>
          <p:cNvSpPr/>
          <p:nvPr/>
        </p:nvSpPr>
        <p:spPr>
          <a:xfrm>
            <a:off x="5200367" y="1931550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/>
          <p:cNvSpPr/>
          <p:nvPr/>
        </p:nvSpPr>
        <p:spPr>
          <a:xfrm>
            <a:off x="5200367" y="1713874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/>
          <p:cNvSpPr/>
          <p:nvPr/>
        </p:nvSpPr>
        <p:spPr>
          <a:xfrm>
            <a:off x="5195451" y="2802897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/>
          <p:cNvSpPr/>
          <p:nvPr/>
        </p:nvSpPr>
        <p:spPr>
          <a:xfrm>
            <a:off x="5192365" y="2573810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/>
          <p:cNvSpPr/>
          <p:nvPr/>
        </p:nvSpPr>
        <p:spPr>
          <a:xfrm>
            <a:off x="5195248" y="1288504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0" name="Straight Connector 89"/>
          <p:cNvCxnSpPr/>
          <p:nvPr/>
        </p:nvCxnSpPr>
        <p:spPr>
          <a:xfrm>
            <a:off x="3768126" y="1905028"/>
            <a:ext cx="1024591" cy="11114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895600" y="1905028"/>
            <a:ext cx="872526" cy="6687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7" idx="0"/>
          </p:cNvCxnSpPr>
          <p:nvPr/>
        </p:nvCxnSpPr>
        <p:spPr>
          <a:xfrm flipH="1">
            <a:off x="1332317" y="2573810"/>
            <a:ext cx="1563283" cy="11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Left Bracket 99"/>
          <p:cNvSpPr/>
          <p:nvPr/>
        </p:nvSpPr>
        <p:spPr>
          <a:xfrm>
            <a:off x="242717" y="966594"/>
            <a:ext cx="101966" cy="1208522"/>
          </a:xfrm>
          <a:prstGeom prst="leftBracke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2" name="Elbow Connector 101"/>
          <p:cNvCxnSpPr>
            <a:stCxn id="100" idx="1"/>
            <a:endCxn id="7" idx="1"/>
          </p:cNvCxnSpPr>
          <p:nvPr/>
        </p:nvCxnSpPr>
        <p:spPr>
          <a:xfrm rot="10800000" flipH="1" flipV="1">
            <a:off x="242716" y="1570855"/>
            <a:ext cx="221915" cy="2245176"/>
          </a:xfrm>
          <a:prstGeom prst="bentConnector3">
            <a:avLst>
              <a:gd name="adj1" fmla="val -50914"/>
            </a:avLst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0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4552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Final Class Dig.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USE CASE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0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665774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0" y="3619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 Case Diag.</a:t>
            </a:r>
          </a:p>
        </p:txBody>
      </p:sp>
    </p:spTree>
    <p:extLst>
      <p:ext uri="{BB962C8B-B14F-4D97-AF65-F5344CB8AC3E}">
        <p14:creationId xmlns:p14="http://schemas.microsoft.com/office/powerpoint/2010/main" val="291409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ACTIVITY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19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Slow Loris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39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0" y="4381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Activity diag. for </a:t>
            </a:r>
            <a:r>
              <a:rPr lang="en-IN" dirty="0" err="1" smtClean="0"/>
              <a:t>DoS</a:t>
            </a:r>
            <a:r>
              <a:rPr lang="en-IN" dirty="0" smtClean="0"/>
              <a:t> attack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4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729129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5400" y="3619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Activity diag. for steganography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715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77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0"/>
            <a:ext cx="9205913" cy="54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DATA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1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3867150"/>
            <a:ext cx="2438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505200" y="413968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User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" y="946834"/>
            <a:ext cx="1600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3505200" y="438150"/>
            <a:ext cx="1828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6858000" y="1047750"/>
            <a:ext cx="16002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990600" y="3257550"/>
            <a:ext cx="14478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23900" y="137228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Domaifreezer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7621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MaiṇActivity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400" y="1409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Signfeeder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911" y="35681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F</a:t>
            </a:r>
            <a:r>
              <a:rPr lang="en-IN" dirty="0" err="1" smtClean="0">
                <a:solidFill>
                  <a:schemeClr val="bg1"/>
                </a:solidFill>
              </a:rPr>
              <a:t>reezerActivity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3" idx="1"/>
            <a:endCxn id="7" idx="5"/>
          </p:cNvCxnSpPr>
          <p:nvPr/>
        </p:nvCxnSpPr>
        <p:spPr>
          <a:xfrm flipH="1" flipV="1">
            <a:off x="2226375" y="4103080"/>
            <a:ext cx="1278825" cy="22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6" idx="3"/>
          </p:cNvCxnSpPr>
          <p:nvPr/>
        </p:nvCxnSpPr>
        <p:spPr>
          <a:xfrm flipV="1">
            <a:off x="5943600" y="2023362"/>
            <a:ext cx="1148744" cy="230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6"/>
            <a:endCxn id="6" idx="1"/>
          </p:cNvCxnSpPr>
          <p:nvPr/>
        </p:nvCxnSpPr>
        <p:spPr>
          <a:xfrm>
            <a:off x="5334000" y="971550"/>
            <a:ext cx="1758344" cy="24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1714500" y="971550"/>
            <a:ext cx="179070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1"/>
            <a:endCxn id="4" idx="3"/>
          </p:cNvCxnSpPr>
          <p:nvPr/>
        </p:nvCxnSpPr>
        <p:spPr>
          <a:xfrm flipH="1" flipV="1">
            <a:off x="843944" y="2052527"/>
            <a:ext cx="358681" cy="135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4" idx="0"/>
            <a:endCxn id="7" idx="7"/>
          </p:cNvCxnSpPr>
          <p:nvPr/>
        </p:nvCxnSpPr>
        <p:spPr>
          <a:xfrm rot="16200000" flipH="1">
            <a:off x="590144" y="1766390"/>
            <a:ext cx="2455786" cy="816675"/>
          </a:xfrm>
          <a:prstGeom prst="bentConnector3">
            <a:avLst>
              <a:gd name="adj1" fmla="val -9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4" idx="7"/>
          </p:cNvCxnSpPr>
          <p:nvPr/>
        </p:nvCxnSpPr>
        <p:spPr>
          <a:xfrm flipH="1" flipV="1">
            <a:off x="1975456" y="1136541"/>
            <a:ext cx="1797566" cy="21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38800" y="6667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intent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00" y="29527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Path, action, sign, key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67000" y="219075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intent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8599" y="2686050"/>
            <a:ext cx="174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chemeClr val="accent3"/>
                </a:solidFill>
              </a:rPr>
              <a:t>Ip</a:t>
            </a:r>
            <a:r>
              <a:rPr lang="en-IN" sz="1400" dirty="0" smtClean="0">
                <a:solidFill>
                  <a:schemeClr val="accent3"/>
                </a:solidFill>
              </a:rPr>
              <a:t>, domain, port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28800" y="4381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info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93998" y="4355127"/>
            <a:ext cx="174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chemeClr val="accent3"/>
                </a:solidFill>
              </a:rPr>
              <a:t>Ip</a:t>
            </a:r>
            <a:r>
              <a:rPr lang="en-IN" sz="1400" dirty="0" smtClean="0">
                <a:solidFill>
                  <a:schemeClr val="accent3"/>
                </a:solidFill>
              </a:rPr>
              <a:t>, domain, port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07439" y="914459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intent</a:t>
            </a:r>
            <a:endParaRPr lang="en-I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STATE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7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4005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State dig.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1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Objectives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To create an android application that can:</a:t>
            </a:r>
          </a:p>
          <a:p>
            <a:pPr marL="0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Put digital signature in an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Crashing the culprit server by Slow Loris-</a:t>
            </a:r>
            <a:r>
              <a:rPr lang="en-US" sz="1700" dirty="0" err="1" smtClean="0"/>
              <a:t>DoS</a:t>
            </a:r>
            <a:r>
              <a:rPr lang="en-US" sz="1700" dirty="0" smtClean="0"/>
              <a:t> attack if the real owner of the image becomes the victim of piracy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05150"/>
            <a:ext cx="3348073" cy="188524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ENTITY RELATIONSHIP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3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9342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381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ER dig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1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COMPONENT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9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200025"/>
            <a:ext cx="7567613" cy="4743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7909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Component dig.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401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DEPLOYMENT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1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04950"/>
            <a:ext cx="4918140" cy="2524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0290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Deployment dig.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7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6477000" cy="2038350"/>
          </a:xfrm>
        </p:spPr>
        <p:txBody>
          <a:bodyPr/>
          <a:lstStyle/>
          <a:p>
            <a:r>
              <a:rPr lang="en-IN" dirty="0" smtClean="0"/>
              <a:t>Layouts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                                   From Next Slide….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2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7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6800" y="1276350"/>
            <a:ext cx="3048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53000" y="1853684"/>
            <a:ext cx="304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Home Screen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7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3350"/>
            <a:ext cx="30861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33337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>
            <a:stCxn id="4" idx="3"/>
            <a:endCxn id="2" idx="1"/>
          </p:cNvCxnSpPr>
          <p:nvPr/>
        </p:nvCxnSpPr>
        <p:spPr>
          <a:xfrm>
            <a:off x="3543300" y="2571750"/>
            <a:ext cx="209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7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"/>
            <a:ext cx="30861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40195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>
            <a:stCxn id="4" idx="3"/>
            <a:endCxn id="2" idx="1"/>
          </p:cNvCxnSpPr>
          <p:nvPr/>
        </p:nvCxnSpPr>
        <p:spPr>
          <a:xfrm>
            <a:off x="3543300" y="2571750"/>
            <a:ext cx="217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Benefits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It can be helpful to control the piracy to a great extent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52750"/>
            <a:ext cx="24003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7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8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"/>
            <a:ext cx="3086100" cy="488061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3543300" y="2573655"/>
            <a:ext cx="217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1950" y="32575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3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8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3350"/>
            <a:ext cx="3086100" cy="488061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3543300" y="2573655"/>
            <a:ext cx="2324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1000" y="39433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5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6477000" cy="2038350"/>
          </a:xfrm>
        </p:spPr>
        <p:txBody>
          <a:bodyPr/>
          <a:lstStyle/>
          <a:p>
            <a:r>
              <a:rPr lang="en-US" dirty="0" smtClean="0"/>
              <a:t>Current Status of work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                        Completed !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91200" y="165735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Thank You for your Time 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Scope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Target Audience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Photographers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Social Media activists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Studio Professionals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Any person dealing with sensitive information through medium of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Future Scope: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Can be modified with web crawler to fully automate the task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Support of more file extensions will make it a powerful tool to tackle piracy</a:t>
            </a:r>
          </a:p>
        </p:txBody>
      </p:sp>
    </p:spTree>
    <p:extLst>
      <p:ext uri="{BB962C8B-B14F-4D97-AF65-F5344CB8AC3E}">
        <p14:creationId xmlns:p14="http://schemas.microsoft.com/office/powerpoint/2010/main" val="16914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Functional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Application should possess the following functional requirement:</a:t>
            </a:r>
          </a:p>
          <a:p>
            <a:pPr marL="0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accept image as input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correctly steganography the image without crashing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be able to handle the control of </a:t>
            </a:r>
            <a:r>
              <a:rPr lang="en-US" sz="1700" dirty="0" err="1" smtClean="0"/>
              <a:t>SDoS</a:t>
            </a:r>
            <a:r>
              <a:rPr lang="en-US" sz="1700" dirty="0" smtClean="0"/>
              <a:t> attack i.e. to start and stop the attack with the consent of the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smoothly switch between the activities </a:t>
            </a:r>
          </a:p>
        </p:txBody>
      </p:sp>
    </p:spTree>
    <p:extLst>
      <p:ext uri="{BB962C8B-B14F-4D97-AF65-F5344CB8AC3E}">
        <p14:creationId xmlns:p14="http://schemas.microsoft.com/office/powerpoint/2010/main" val="21719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&gt; Non-Functional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Application should possess the following non-functional requirement: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1" dirty="0" smtClean="0"/>
              <a:t>Execution Qualities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Secure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Easily Usable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1" dirty="0" smtClean="0"/>
              <a:t>Evolution Qualities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Easily Maintainable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Testable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Scalable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84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6477000" cy="2038350"/>
          </a:xfrm>
        </p:spPr>
        <p:txBody>
          <a:bodyPr/>
          <a:lstStyle/>
          <a:p>
            <a:r>
              <a:rPr lang="en-US" dirty="0" smtClean="0"/>
              <a:t>Technical Requirements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….Just 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511</Words>
  <Application>Microsoft Office PowerPoint</Application>
  <PresentationFormat>On-screen Show (16:9)</PresentationFormat>
  <Paragraphs>134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Arial Black</vt:lpstr>
      <vt:lpstr>Calibri</vt:lpstr>
      <vt:lpstr>Tw Cen MT</vt:lpstr>
      <vt:lpstr>Wingdings</vt:lpstr>
      <vt:lpstr>Wingdings 2</vt:lpstr>
      <vt:lpstr>WidescreenPresentation</vt:lpstr>
      <vt:lpstr>Android application  ( Image Steganography + Slow Loris dos Attack Implementation )</vt:lpstr>
      <vt:lpstr>&gt; Introduction</vt:lpstr>
      <vt:lpstr>&gt; Slow Loris DoS Attack</vt:lpstr>
      <vt:lpstr>&gt; Objectives</vt:lpstr>
      <vt:lpstr>&gt; Benefits</vt:lpstr>
      <vt:lpstr>&gt; Scope  </vt:lpstr>
      <vt:lpstr>&gt; Functional Requirements  </vt:lpstr>
      <vt:lpstr>&gt; Non-Functional Requirements  </vt:lpstr>
      <vt:lpstr>Technical Requirements</vt:lpstr>
      <vt:lpstr>&gt; Software requirements  </vt:lpstr>
      <vt:lpstr>&gt; Hardware Requirements  </vt:lpstr>
      <vt:lpstr>PROPOSED MODEL (Waterfall Model)</vt:lpstr>
      <vt:lpstr>PowerPoint Presentation</vt:lpstr>
      <vt:lpstr>TECHNOLOGY </vt:lpstr>
      <vt:lpstr>&gt; Front End  </vt:lpstr>
      <vt:lpstr>&gt; Back End</vt:lpstr>
      <vt:lpstr>SOFTWARE AND TOOLS</vt:lpstr>
      <vt:lpstr>&gt; Software and Tools  </vt:lpstr>
      <vt:lpstr>UML DIAGRAMS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PowerPoint Presentation</vt:lpstr>
      <vt:lpstr>ACTIVITY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DATA FLOW DIAGRAM</vt:lpstr>
      <vt:lpstr>PowerPoint Presentation</vt:lpstr>
      <vt:lpstr>STATE DIAGRAM</vt:lpstr>
      <vt:lpstr>PowerPoint Presentation</vt:lpstr>
      <vt:lpstr>ENTITY RELATIONSHIP DIAGRAM</vt:lpstr>
      <vt:lpstr>PowerPoint Presentation</vt:lpstr>
      <vt:lpstr>COMPONENT DIAGRAM</vt:lpstr>
      <vt:lpstr>PowerPoint Presentation</vt:lpstr>
      <vt:lpstr>DEPLOYMENT DIAGRAM</vt:lpstr>
      <vt:lpstr>PowerPoint Presentation</vt:lpstr>
      <vt:lpstr>Layouts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Status of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2016-11-09T04:54:12Z</dcterms:created>
  <dcterms:modified xsi:type="dcterms:W3CDTF">2017-06-03T02:37:07Z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